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29" Target="slides/slide16.xml" Type="http://schemas.openxmlformats.org/officeDocument/2006/relationships/slide"/><Relationship Id="rId3" Target="viewProps.xml" Type="http://schemas.openxmlformats.org/officeDocument/2006/relationships/viewProps"/><Relationship Id="rId30" Target="slides/slide17.xml" Type="http://schemas.openxmlformats.org/officeDocument/2006/relationships/slide"/><Relationship Id="rId31" Target="slides/slide18.xml" Type="http://schemas.openxmlformats.org/officeDocument/2006/relationships/slide"/><Relationship Id="rId32" Target="slides/slide19.xml" Type="http://schemas.openxmlformats.org/officeDocument/2006/relationships/slide"/><Relationship Id="rId33" Target="slides/slide20.xml" Type="http://schemas.openxmlformats.org/officeDocument/2006/relationships/slide"/><Relationship Id="rId34" Target="slides/slide21.xml" Type="http://schemas.openxmlformats.org/officeDocument/2006/relationships/slide"/><Relationship Id="rId35" Target="slides/slide22.xml" Type="http://schemas.openxmlformats.org/officeDocument/2006/relationships/slide"/><Relationship Id="rId36" Target="slides/slide23.xml" Type="http://schemas.openxmlformats.org/officeDocument/2006/relationships/slide"/><Relationship Id="rId37" Target="slides/slide24.xml" Type="http://schemas.openxmlformats.org/officeDocument/2006/relationships/slide"/><Relationship Id="rId38" Target="slides/slide25.xml" Type="http://schemas.openxmlformats.org/officeDocument/2006/relationships/slide"/><Relationship Id="rId39" Target="slides/slide26.xml" Type="http://schemas.openxmlformats.org/officeDocument/2006/relationships/slide"/><Relationship Id="rId4" Target="theme/theme1.xml" Type="http://schemas.openxmlformats.org/officeDocument/2006/relationships/theme"/><Relationship Id="rId40" Target="slides/slide27.xml" Type="http://schemas.openxmlformats.org/officeDocument/2006/relationships/slide"/><Relationship Id="rId41" Target="slides/slide28.xml" Type="http://schemas.openxmlformats.org/officeDocument/2006/relationships/slide"/><Relationship Id="rId42" Target="slides/slide29.xml" Type="http://schemas.openxmlformats.org/officeDocument/2006/relationships/slide"/><Relationship Id="rId43" Target="slides/slide30.xml" Type="http://schemas.openxmlformats.org/officeDocument/2006/relationships/slide"/><Relationship Id="rId44" Target="slides/slide31.xml" Type="http://schemas.openxmlformats.org/officeDocument/2006/relationships/slide"/><Relationship Id="rId45" Target="slides/slide32.xml" Type="http://schemas.openxmlformats.org/officeDocument/2006/relationships/slide"/><Relationship Id="rId46" Target="slides/slide33.xml" Type="http://schemas.openxmlformats.org/officeDocument/2006/relationships/slide"/><Relationship Id="rId47" Target="slides/slide34.xml" Type="http://schemas.openxmlformats.org/officeDocument/2006/relationships/slide"/><Relationship Id="rId48" Target="slides/slide35.xml" Type="http://schemas.openxmlformats.org/officeDocument/2006/relationships/slide"/><Relationship Id="rId49" Target="slides/slide3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Ff4Nlcyhg.mp4" Type="http://schemas.openxmlformats.org/officeDocument/2006/relationships/video"/><Relationship Id="rId4" Target="../media/VAFf4Nlcyhg.mp4" Type="http://schemas.microsoft.com/office/2007/relationships/media"/><Relationship Id="rId5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41.png" Type="http://schemas.openxmlformats.org/officeDocument/2006/relationships/image"/><Relationship Id="rId5" Target="../media/image39.pn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43.png" Type="http://schemas.openxmlformats.org/officeDocument/2006/relationships/image"/><Relationship Id="rId5" Target="../media/image39.pn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39.png" Type="http://schemas.openxmlformats.org/officeDocument/2006/relationships/image"/><Relationship Id="rId5" Target="../media/image43.pn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52.png" Type="http://schemas.openxmlformats.org/officeDocument/2006/relationships/image"/><Relationship Id="rId5" Target="../media/image22.pn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60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Relationship Id="rId6" Target="../media/image63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66.png" Type="http://schemas.openxmlformats.org/officeDocument/2006/relationships/image"/><Relationship Id="rId5" Target="../media/image67.png" Type="http://schemas.openxmlformats.org/officeDocument/2006/relationships/image"/><Relationship Id="rId6" Target="../media/image68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9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70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73.png" Type="http://schemas.openxmlformats.org/officeDocument/2006/relationships/image"/><Relationship Id="rId5" Target="../media/image74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75.png" Type="http://schemas.openxmlformats.org/officeDocument/2006/relationships/image"/><Relationship Id="rId5" Target="../media/image76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7.png" Type="http://schemas.openxmlformats.org/officeDocument/2006/relationships/image"/><Relationship Id="rId4" Target="../media/image78.png" Type="http://schemas.openxmlformats.org/officeDocument/2006/relationships/image"/><Relationship Id="rId5" Target="../media/image79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jpeg" Type="http://schemas.openxmlformats.org/officeDocument/2006/relationships/image"/><Relationship Id="rId3" Target="../media/image81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jpeg" Type="http://schemas.openxmlformats.org/officeDocument/2006/relationships/image"/><Relationship Id="rId3" Target="../media/image82.pn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5.jpeg" Type="http://schemas.openxmlformats.org/officeDocument/2006/relationships/image"/><Relationship Id="rId4" Target="../media/image10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8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9.png" Type="http://schemas.openxmlformats.org/officeDocument/2006/relationships/image"/><Relationship Id="rId5" Target="../media/image20.jpe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22251" r="3501" b="34982"/>
          <a:stretch>
            <a:fillRect/>
          </a:stretch>
        </p:blipFill>
        <p:spPr>
          <a:xfrm flipH="false" flipV="false" rot="0">
            <a:off x="2859960" y="4897683"/>
            <a:ext cx="10838748" cy="36025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883322" y="249256"/>
            <a:ext cx="1935139" cy="193513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84812" y="39706"/>
            <a:ext cx="13989044" cy="1817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06"/>
              </a:lnSpc>
              <a:spcBef>
                <a:spcPct val="0"/>
              </a:spcBef>
            </a:pPr>
            <a:r>
              <a:rPr lang="en-US" sz="10576">
                <a:solidFill>
                  <a:srgbClr val="B61212"/>
                </a:solidFill>
                <a:latin typeface="Canva Sans Bold"/>
              </a:rPr>
              <a:t>Capstone Project - I</a:t>
            </a:r>
            <a:r>
              <a:rPr lang="en-US" sz="10576">
                <a:solidFill>
                  <a:srgbClr val="B61212"/>
                </a:solidFill>
                <a:latin typeface="Canva Sans"/>
              </a:rPr>
              <a:t>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532484"/>
            <a:ext cx="17259300" cy="1550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5"/>
              </a:lnSpc>
              <a:spcBef>
                <a:spcPct val="0"/>
              </a:spcBef>
            </a:pPr>
            <a:r>
              <a:rPr lang="en-US" sz="9068">
                <a:solidFill>
                  <a:srgbClr val="B61212"/>
                </a:solidFill>
                <a:latin typeface="Canva Sans Bold"/>
              </a:rPr>
              <a:t>By – Anmol Sachdeva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21310" y="1940942"/>
            <a:ext cx="12116049" cy="2956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55"/>
              </a:lnSpc>
              <a:spcBef>
                <a:spcPct val="0"/>
              </a:spcBef>
            </a:pPr>
            <a:r>
              <a:rPr lang="en-US" sz="8467">
                <a:solidFill>
                  <a:srgbClr val="0B3369"/>
                </a:solidFill>
                <a:latin typeface="Canva Sans Bold"/>
              </a:rPr>
              <a:t>EDA –Play Store app</a:t>
            </a:r>
          </a:p>
          <a:p>
            <a:pPr algn="ctr">
              <a:lnSpc>
                <a:spcPts val="11855"/>
              </a:lnSpc>
              <a:spcBef>
                <a:spcPct val="0"/>
              </a:spcBef>
            </a:pPr>
            <a:r>
              <a:rPr lang="en-US" sz="8467">
                <a:solidFill>
                  <a:srgbClr val="0B3369"/>
                </a:solidFill>
                <a:latin typeface="Canva Sans Bold"/>
              </a:rPr>
              <a:t>Review analysis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5875" y="718001"/>
            <a:ext cx="1965650" cy="19656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587174" y="226987"/>
            <a:ext cx="1473840" cy="147384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1313" r="0" b="276"/>
          <a:stretch>
            <a:fillRect/>
          </a:stretch>
        </p:blipFill>
        <p:spPr>
          <a:xfrm flipH="false" flipV="false" rot="0">
            <a:off x="296607" y="3518262"/>
            <a:ext cx="17764407" cy="609447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11525" y="122212"/>
            <a:ext cx="13597533" cy="395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5"/>
              </a:lnSpc>
            </a:pPr>
            <a:r>
              <a:rPr lang="en-US" sz="5625">
                <a:solidFill>
                  <a:srgbClr val="B61212"/>
                </a:solidFill>
                <a:latin typeface="Canva Sans Bold"/>
              </a:rPr>
              <a:t>(PAID APPS)</a:t>
            </a:r>
          </a:p>
          <a:p>
            <a:pPr algn="ctr">
              <a:lnSpc>
                <a:spcPts val="7875"/>
              </a:lnSpc>
            </a:pPr>
            <a:r>
              <a:rPr lang="en-US" sz="5625">
                <a:solidFill>
                  <a:srgbClr val="B61212"/>
                </a:solidFill>
                <a:latin typeface="Canva Sans Bold"/>
              </a:rPr>
              <a:t> Number of apps that can be installed at a particular price </a:t>
            </a:r>
          </a:p>
          <a:p>
            <a:pPr algn="ctr">
              <a:lnSpc>
                <a:spcPts val="787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43470" y="547260"/>
            <a:ext cx="1965650" cy="19656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587174" y="226987"/>
            <a:ext cx="1473840" cy="147384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74002" y="2753604"/>
            <a:ext cx="18013998" cy="750324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538232" y="3384472"/>
            <a:ext cx="5111138" cy="351805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999162" y="678302"/>
            <a:ext cx="12631158" cy="119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5"/>
              </a:lnSpc>
              <a:spcBef>
                <a:spcPct val="0"/>
              </a:spcBef>
            </a:pPr>
            <a:r>
              <a:rPr lang="en-US" sz="6968">
                <a:solidFill>
                  <a:srgbClr val="B61212"/>
                </a:solidFill>
                <a:latin typeface="Canva Sans Bold"/>
              </a:rPr>
              <a:t>Top app that are of free type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43470" y="547260"/>
            <a:ext cx="1965650" cy="19656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587174" y="226987"/>
            <a:ext cx="1473840" cy="147384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8317" r="0" b="8317"/>
          <a:stretch>
            <a:fillRect/>
          </a:stretch>
        </p:blipFill>
        <p:spPr>
          <a:xfrm flipH="false" flipV="false" rot="0">
            <a:off x="0" y="3513807"/>
            <a:ext cx="8475565" cy="421789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806310" y="3199395"/>
            <a:ext cx="7895413" cy="538601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872200" y="914400"/>
            <a:ext cx="14714974" cy="986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5"/>
              </a:lnSpc>
              <a:spcBef>
                <a:spcPct val="0"/>
              </a:spcBef>
            </a:pPr>
            <a:r>
              <a:rPr lang="en-US" sz="5768">
                <a:solidFill>
                  <a:srgbClr val="B61212"/>
                </a:solidFill>
                <a:latin typeface="Canva Sans Bold"/>
              </a:rPr>
              <a:t>T</a:t>
            </a:r>
            <a:r>
              <a:rPr lang="en-US" sz="5768">
                <a:solidFill>
                  <a:srgbClr val="B61212"/>
                </a:solidFill>
                <a:latin typeface="Canva Sans Bold"/>
              </a:rPr>
              <a:t>op categories on google play store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5875" y="298374"/>
            <a:ext cx="1965650" cy="19656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587174" y="226987"/>
            <a:ext cx="1473840" cy="147384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5875" y="2264024"/>
            <a:ext cx="8376110" cy="798964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737602" y="3083039"/>
            <a:ext cx="9204561" cy="5390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083439" y="3563545"/>
            <a:ext cx="8512888" cy="442958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916212" y="619968"/>
            <a:ext cx="14455577" cy="621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5"/>
              </a:lnSpc>
              <a:spcBef>
                <a:spcPct val="0"/>
              </a:spcBef>
            </a:pPr>
            <a:r>
              <a:rPr lang="en-US" sz="3668">
                <a:solidFill>
                  <a:srgbClr val="B61212"/>
                </a:solidFill>
                <a:latin typeface="Canva Sans Bold"/>
              </a:rPr>
              <a:t> Percentage of apps belonging to each category in the playstore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43470" y="547260"/>
            <a:ext cx="1965650" cy="19656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587174" y="226987"/>
            <a:ext cx="1473840" cy="147384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3317770"/>
            <a:ext cx="11366078" cy="696923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844403" y="3800638"/>
            <a:ext cx="6443597" cy="377365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73787" b="0"/>
          <a:stretch>
            <a:fillRect/>
          </a:stretch>
        </p:blipFill>
        <p:spPr>
          <a:xfrm flipH="false" flipV="false" rot="0">
            <a:off x="12139374" y="4078233"/>
            <a:ext cx="5921640" cy="321846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609120" y="872250"/>
            <a:ext cx="13412788" cy="82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0"/>
              </a:lnSpc>
              <a:spcBef>
                <a:spcPct val="0"/>
              </a:spcBef>
            </a:pPr>
            <a:r>
              <a:rPr lang="en-US" sz="4878">
                <a:solidFill>
                  <a:srgbClr val="B61212"/>
                </a:solidFill>
                <a:latin typeface="Canva Sans Bold"/>
              </a:rPr>
              <a:t>Which category aap's most number of install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5875" y="399787"/>
            <a:ext cx="1965650" cy="19656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587174" y="226987"/>
            <a:ext cx="1473840" cy="147384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5875" y="3687792"/>
            <a:ext cx="10576194" cy="581562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032701" y="4848002"/>
            <a:ext cx="7028312" cy="411609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256327" y="5161328"/>
            <a:ext cx="6581061" cy="348944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922551" y="575929"/>
            <a:ext cx="11217077" cy="2112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1"/>
              </a:lnSpc>
              <a:spcBef>
                <a:spcPct val="0"/>
              </a:spcBef>
            </a:pPr>
            <a:r>
              <a:rPr lang="en-US" sz="6093">
                <a:solidFill>
                  <a:srgbClr val="B61212"/>
                </a:solidFill>
                <a:latin typeface="Canva Sans Bold"/>
              </a:rPr>
              <a:t>What are the top-10 installed </a:t>
            </a:r>
          </a:p>
          <a:p>
            <a:pPr algn="ctr">
              <a:lnSpc>
                <a:spcPts val="8531"/>
              </a:lnSpc>
              <a:spcBef>
                <a:spcPct val="0"/>
              </a:spcBef>
            </a:pPr>
            <a:r>
              <a:rPr lang="en-US" sz="6093">
                <a:solidFill>
                  <a:srgbClr val="B61212"/>
                </a:solidFill>
                <a:latin typeface="Canva Sans Bold"/>
              </a:rPr>
              <a:t>apps</a:t>
            </a:r>
            <a:r>
              <a:rPr lang="en-US" sz="6093">
                <a:solidFill>
                  <a:srgbClr val="B61212"/>
                </a:solidFill>
                <a:latin typeface="Canva Sans Bold"/>
              </a:rPr>
              <a:t> in any categories?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10013" y="3091323"/>
            <a:ext cx="5313462" cy="1135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7"/>
              </a:lnSpc>
            </a:pPr>
            <a:r>
              <a:rPr lang="en-US" sz="3283">
                <a:solidFill>
                  <a:srgbClr val="B61212"/>
                </a:solidFill>
                <a:latin typeface="Canva Sans Bold"/>
              </a:rPr>
              <a:t>Top 10 App in</a:t>
            </a:r>
          </a:p>
          <a:p>
            <a:pPr algn="ctr">
              <a:lnSpc>
                <a:spcPts val="4597"/>
              </a:lnSpc>
              <a:spcBef>
                <a:spcPct val="0"/>
              </a:spcBef>
            </a:pPr>
            <a:r>
              <a:rPr lang="en-US" sz="3283">
                <a:solidFill>
                  <a:srgbClr val="B61212"/>
                </a:solidFill>
                <a:latin typeface="Canva Sans Bold"/>
              </a:rPr>
              <a:t> Communication Categor</a:t>
            </a:r>
            <a:r>
              <a:rPr lang="en-US" sz="3283">
                <a:solidFill>
                  <a:srgbClr val="B61212"/>
                </a:solidFill>
                <a:latin typeface="Canva Sans"/>
              </a:rPr>
              <a:t>y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43470" y="547260"/>
            <a:ext cx="1965650" cy="19656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587174" y="226987"/>
            <a:ext cx="1473840" cy="147384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032701" y="4848002"/>
            <a:ext cx="7028312" cy="411609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2764" t="0" r="2764" b="3353"/>
          <a:stretch>
            <a:fillRect/>
          </a:stretch>
        </p:blipFill>
        <p:spPr>
          <a:xfrm flipH="false" flipV="false" rot="0">
            <a:off x="0" y="3687792"/>
            <a:ext cx="10886798" cy="612418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401161" y="5326445"/>
            <a:ext cx="6291393" cy="284688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310013" y="3091323"/>
            <a:ext cx="5313462" cy="1135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7"/>
              </a:lnSpc>
            </a:pPr>
            <a:r>
              <a:rPr lang="en-US" sz="3283">
                <a:solidFill>
                  <a:srgbClr val="B61212"/>
                </a:solidFill>
                <a:latin typeface="Canva Sans Bold"/>
              </a:rPr>
              <a:t>Top 10 App in</a:t>
            </a:r>
          </a:p>
          <a:p>
            <a:pPr algn="ctr">
              <a:lnSpc>
                <a:spcPts val="4597"/>
              </a:lnSpc>
              <a:spcBef>
                <a:spcPct val="0"/>
              </a:spcBef>
            </a:pPr>
            <a:r>
              <a:rPr lang="en-US" sz="3283">
                <a:solidFill>
                  <a:srgbClr val="B61212"/>
                </a:solidFill>
                <a:latin typeface="Canva Sans Bold"/>
              </a:rPr>
              <a:t> Communication Categor</a:t>
            </a:r>
            <a:r>
              <a:rPr lang="en-US" sz="3283">
                <a:solidFill>
                  <a:srgbClr val="B61212"/>
                </a:solidFill>
                <a:latin typeface="Canva Sans"/>
              </a:rPr>
              <a:t>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20146" y="575929"/>
            <a:ext cx="11217077" cy="2112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1"/>
              </a:lnSpc>
              <a:spcBef>
                <a:spcPct val="0"/>
              </a:spcBef>
            </a:pPr>
            <a:r>
              <a:rPr lang="en-US" sz="6093">
                <a:solidFill>
                  <a:srgbClr val="B61212"/>
                </a:solidFill>
                <a:latin typeface="Canva Sans Bold"/>
              </a:rPr>
              <a:t>What are the top-10 installed </a:t>
            </a:r>
          </a:p>
          <a:p>
            <a:pPr algn="ctr">
              <a:lnSpc>
                <a:spcPts val="8531"/>
              </a:lnSpc>
              <a:spcBef>
                <a:spcPct val="0"/>
              </a:spcBef>
            </a:pPr>
            <a:r>
              <a:rPr lang="en-US" sz="6093">
                <a:solidFill>
                  <a:srgbClr val="B61212"/>
                </a:solidFill>
                <a:latin typeface="Canva Sans Bold"/>
              </a:rPr>
              <a:t>apps</a:t>
            </a:r>
            <a:r>
              <a:rPr lang="en-US" sz="6093">
                <a:solidFill>
                  <a:srgbClr val="B61212"/>
                </a:solidFill>
                <a:latin typeface="Canva Sans Bold"/>
              </a:rPr>
              <a:t>in any categories?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5875" y="351276"/>
            <a:ext cx="1965650" cy="19656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587174" y="226987"/>
            <a:ext cx="1473840" cy="147384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3452" t="0" r="3452" b="2641"/>
          <a:stretch>
            <a:fillRect/>
          </a:stretch>
        </p:blipFill>
        <p:spPr>
          <a:xfrm flipH="false" flipV="false" rot="0">
            <a:off x="0" y="3211176"/>
            <a:ext cx="7104286" cy="707582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136865" y="3211176"/>
            <a:ext cx="9526890" cy="591962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276141" y="346347"/>
            <a:ext cx="11109325" cy="1970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5"/>
              </a:lnSpc>
              <a:spcBef>
                <a:spcPct val="0"/>
              </a:spcBef>
            </a:pPr>
            <a:r>
              <a:rPr lang="en-US" sz="5668">
                <a:solidFill>
                  <a:srgbClr val="B61212"/>
                </a:solidFill>
                <a:latin typeface="Canva Sans Bold"/>
              </a:rPr>
              <a:t>Find top-10 (Genres) categories</a:t>
            </a:r>
          </a:p>
          <a:p>
            <a:pPr algn="ctr">
              <a:lnSpc>
                <a:spcPts val="7935"/>
              </a:lnSpc>
              <a:spcBef>
                <a:spcPct val="0"/>
              </a:spcBef>
            </a:pPr>
            <a:r>
              <a:rPr lang="en-US" sz="5668">
                <a:solidFill>
                  <a:srgbClr val="B61212"/>
                </a:solidFill>
                <a:latin typeface="Canva Sans Bold"/>
              </a:rPr>
              <a:t> wise play store apps installs ?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587174" y="226987"/>
            <a:ext cx="1473840" cy="147384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5875" y="351276"/>
            <a:ext cx="1965650" cy="196565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561171" y="2893649"/>
            <a:ext cx="11730784" cy="709455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20442" y="275076"/>
            <a:ext cx="14212241" cy="2252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4"/>
              </a:lnSpc>
              <a:spcBef>
                <a:spcPct val="0"/>
              </a:spcBef>
            </a:pPr>
            <a:r>
              <a:rPr lang="en-US" sz="4317">
                <a:solidFill>
                  <a:srgbClr val="B61212"/>
                </a:solidFill>
                <a:latin typeface="Canva Sans Bold"/>
              </a:rPr>
              <a:t>WHICH CATEGORY(GENRES) HAS THE</a:t>
            </a:r>
          </a:p>
          <a:p>
            <a:pPr algn="ctr">
              <a:lnSpc>
                <a:spcPts val="6044"/>
              </a:lnSpc>
              <a:spcBef>
                <a:spcPct val="0"/>
              </a:spcBef>
            </a:pPr>
            <a:r>
              <a:rPr lang="en-US" sz="4317">
                <a:solidFill>
                  <a:srgbClr val="B61212"/>
                </a:solidFill>
                <a:latin typeface="Canva Sans Bold"/>
              </a:rPr>
              <a:t> HIGHEST RATING ON </a:t>
            </a:r>
          </a:p>
          <a:p>
            <a:pPr algn="ctr">
              <a:lnSpc>
                <a:spcPts val="6044"/>
              </a:lnSpc>
              <a:spcBef>
                <a:spcPct val="0"/>
              </a:spcBef>
            </a:pPr>
            <a:r>
              <a:rPr lang="en-US" sz="4317">
                <a:solidFill>
                  <a:srgbClr val="B61212"/>
                </a:solidFill>
                <a:latin typeface="Canva Sans Bold"/>
              </a:rPr>
              <a:t>THE PLAY STORE APP?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5875" y="351276"/>
            <a:ext cx="1965650" cy="19656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587174" y="226987"/>
            <a:ext cx="1473840" cy="147384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2316926"/>
            <a:ext cx="18193418" cy="792768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625794" y="288981"/>
            <a:ext cx="13347111" cy="1327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56"/>
              </a:lnSpc>
              <a:spcBef>
                <a:spcPct val="0"/>
              </a:spcBef>
            </a:pPr>
            <a:r>
              <a:rPr lang="en-US" sz="7754">
                <a:solidFill>
                  <a:srgbClr val="B61212"/>
                </a:solidFill>
                <a:latin typeface="Canva Sans Bold"/>
              </a:rPr>
              <a:t>Average rating on the app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587174" y="226987"/>
            <a:ext cx="1473840" cy="147384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40280" y="1318189"/>
            <a:ext cx="1965650" cy="196565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3283839"/>
            <a:ext cx="2395555" cy="241081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6851609"/>
            <a:ext cx="2406691" cy="240669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638480" y="3285446"/>
            <a:ext cx="2424552" cy="240920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9790880" y="6918878"/>
            <a:ext cx="2272152" cy="227215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648763"/>
            <a:ext cx="16207632" cy="1980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4"/>
              </a:lnSpc>
            </a:pPr>
          </a:p>
          <a:p>
            <a:pPr algn="ctr">
              <a:lnSpc>
                <a:spcPts val="7014"/>
              </a:lnSpc>
              <a:spcBef>
                <a:spcPct val="0"/>
              </a:spcBef>
            </a:pPr>
            <a:r>
              <a:rPr lang="en-US" sz="5010">
                <a:solidFill>
                  <a:srgbClr val="B61212"/>
                </a:solidFill>
                <a:latin typeface="Canva Sans Bold"/>
              </a:rPr>
              <a:t>WHY ANALYZE THE GOOGLE PLAYSTORE?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99410" y="3397314"/>
            <a:ext cx="2619838" cy="2806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8"/>
              </a:lnSpc>
            </a:pPr>
            <a:r>
              <a:rPr lang="en-US" sz="3241">
                <a:solidFill>
                  <a:srgbClr val="000000"/>
                </a:solidFill>
                <a:latin typeface="Canva Sans Bold"/>
              </a:rPr>
              <a:t>Mobile App Market is set to grow 20% by 2023</a:t>
            </a:r>
          </a:p>
          <a:p>
            <a:pPr algn="ctr">
              <a:lnSpc>
                <a:spcPts val="4258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016024" y="3620648"/>
            <a:ext cx="4349161" cy="1672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5"/>
              </a:lnSpc>
              <a:spcBef>
                <a:spcPct val="0"/>
              </a:spcBef>
            </a:pPr>
            <a:r>
              <a:rPr lang="en-US" sz="3168">
                <a:solidFill>
                  <a:srgbClr val="000000"/>
                </a:solidFill>
                <a:latin typeface="Canva Sans Bold"/>
              </a:rPr>
              <a:t>Android Apps </a:t>
            </a:r>
          </a:p>
          <a:p>
            <a:pPr algn="ctr">
              <a:lnSpc>
                <a:spcPts val="4435"/>
              </a:lnSpc>
              <a:spcBef>
                <a:spcPct val="0"/>
              </a:spcBef>
            </a:pPr>
            <a:r>
              <a:rPr lang="en-US" sz="3168">
                <a:solidFill>
                  <a:srgbClr val="000000"/>
                </a:solidFill>
                <a:latin typeface="Canva Sans Bold"/>
              </a:rPr>
              <a:t> comprise 90% of the </a:t>
            </a:r>
          </a:p>
          <a:p>
            <a:pPr algn="ctr">
              <a:lnSpc>
                <a:spcPts val="4435"/>
              </a:lnSpc>
              <a:spcBef>
                <a:spcPct val="0"/>
              </a:spcBef>
            </a:pPr>
            <a:r>
              <a:rPr lang="en-US" sz="3168">
                <a:solidFill>
                  <a:srgbClr val="000000"/>
                </a:solidFill>
                <a:latin typeface="Canva Sans Bold"/>
              </a:rPr>
              <a:t> Mobile App Market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29781" y="6852203"/>
            <a:ext cx="4921647" cy="2234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5"/>
              </a:lnSpc>
              <a:spcBef>
                <a:spcPct val="0"/>
              </a:spcBef>
            </a:pPr>
            <a:r>
              <a:rPr lang="en-US" sz="3168">
                <a:solidFill>
                  <a:srgbClr val="000000"/>
                </a:solidFill>
                <a:latin typeface="Canva Sans Bold"/>
              </a:rPr>
              <a:t>What are some  </a:t>
            </a:r>
          </a:p>
          <a:p>
            <a:pPr algn="ctr">
              <a:lnSpc>
                <a:spcPts val="4435"/>
              </a:lnSpc>
              <a:spcBef>
                <a:spcPct val="0"/>
              </a:spcBef>
            </a:pPr>
            <a:r>
              <a:rPr lang="en-US" sz="3168">
                <a:solidFill>
                  <a:srgbClr val="000000"/>
                </a:solidFill>
                <a:latin typeface="Canva Sans Bold"/>
              </a:rPr>
              <a:t>interesting patterns in  </a:t>
            </a:r>
          </a:p>
          <a:p>
            <a:pPr algn="ctr">
              <a:lnSpc>
                <a:spcPts val="4435"/>
              </a:lnSpc>
              <a:spcBef>
                <a:spcPct val="0"/>
              </a:spcBef>
            </a:pPr>
            <a:r>
              <a:rPr lang="en-US" sz="3168">
                <a:solidFill>
                  <a:srgbClr val="000000"/>
                </a:solidFill>
                <a:latin typeface="Canva Sans Bold"/>
              </a:rPr>
              <a:t>user behavior related to  </a:t>
            </a:r>
          </a:p>
          <a:p>
            <a:pPr algn="ctr">
              <a:lnSpc>
                <a:spcPts val="4435"/>
              </a:lnSpc>
              <a:spcBef>
                <a:spcPct val="0"/>
              </a:spcBef>
            </a:pPr>
            <a:r>
              <a:rPr lang="en-US" sz="3168">
                <a:solidFill>
                  <a:srgbClr val="000000"/>
                </a:solidFill>
                <a:latin typeface="Canva Sans Bold"/>
              </a:rPr>
              <a:t>app usage &amp; feedback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99410" y="6571216"/>
            <a:ext cx="3631676" cy="2796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5"/>
              </a:lnSpc>
              <a:spcBef>
                <a:spcPct val="0"/>
              </a:spcBef>
            </a:pPr>
            <a:r>
              <a:rPr lang="en-US" sz="3168">
                <a:solidFill>
                  <a:srgbClr val="000000"/>
                </a:solidFill>
                <a:latin typeface="Canva Sans Bold"/>
              </a:rPr>
              <a:t>What makes an App  popular? Can we predict  how popular it’s going to  be?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5875" y="351276"/>
            <a:ext cx="1965650" cy="19656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587174" y="226987"/>
            <a:ext cx="1473840" cy="147384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6952" r="0" b="6952"/>
          <a:stretch>
            <a:fillRect/>
          </a:stretch>
        </p:blipFill>
        <p:spPr>
          <a:xfrm flipH="false" flipV="false" rot="0">
            <a:off x="2011525" y="5507266"/>
            <a:ext cx="14646495" cy="477973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9180" r="0" b="9180"/>
          <a:stretch>
            <a:fillRect/>
          </a:stretch>
        </p:blipFill>
        <p:spPr>
          <a:xfrm flipH="false" flipV="false" rot="0">
            <a:off x="1935536" y="3333870"/>
            <a:ext cx="15323764" cy="169429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368418" y="423373"/>
            <a:ext cx="11714163" cy="2431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6"/>
              </a:lnSpc>
              <a:spcBef>
                <a:spcPct val="0"/>
              </a:spcBef>
            </a:pPr>
            <a:r>
              <a:rPr lang="en-US" sz="6625">
                <a:solidFill>
                  <a:srgbClr val="B61212"/>
                </a:solidFill>
                <a:latin typeface="Canva Sans Bold"/>
              </a:rPr>
              <a:t>Average app ratings depend </a:t>
            </a:r>
          </a:p>
          <a:p>
            <a:pPr algn="ctr">
              <a:lnSpc>
                <a:spcPts val="10396"/>
              </a:lnSpc>
              <a:spcBef>
                <a:spcPct val="0"/>
              </a:spcBef>
            </a:pPr>
            <a:r>
              <a:rPr lang="en-US" sz="7425">
                <a:solidFill>
                  <a:srgbClr val="B61212"/>
                </a:solidFill>
                <a:latin typeface="Canva Sans Bold"/>
              </a:rPr>
              <a:t>on group rating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1030420"/>
            <a:ext cx="1493719" cy="149371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953899" y="226987"/>
            <a:ext cx="1107115" cy="110711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3354060"/>
            <a:ext cx="7986071" cy="695487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094446" y="3979647"/>
            <a:ext cx="6859453" cy="385844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227140" y="4414406"/>
            <a:ext cx="7833873" cy="298892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93719" y="935170"/>
            <a:ext cx="13906699" cy="1757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5"/>
              </a:lnSpc>
              <a:spcBef>
                <a:spcPct val="0"/>
              </a:spcBef>
            </a:pPr>
            <a:r>
              <a:rPr lang="en-US" sz="5068">
                <a:solidFill>
                  <a:srgbClr val="B61212"/>
                </a:solidFill>
                <a:latin typeface="Canva Sans Bold"/>
              </a:rPr>
              <a:t>WHICH CATEGORY(GENRES) HAS THE </a:t>
            </a:r>
          </a:p>
          <a:p>
            <a:pPr algn="ctr">
              <a:lnSpc>
                <a:spcPts val="7095"/>
              </a:lnSpc>
              <a:spcBef>
                <a:spcPct val="0"/>
              </a:spcBef>
            </a:pPr>
            <a:r>
              <a:rPr lang="en-US" sz="5068">
                <a:solidFill>
                  <a:srgbClr val="B61212"/>
                </a:solidFill>
                <a:latin typeface="Canva Sans Bold"/>
              </a:rPr>
              <a:t>HIGHEST REVIEW ON THE PLAY STORE APP?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5875" y="351276"/>
            <a:ext cx="1965650" cy="19656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587174" y="226987"/>
            <a:ext cx="1473840" cy="147384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5875" y="2843692"/>
            <a:ext cx="9098125" cy="590663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400112" y="2843692"/>
            <a:ext cx="8660901" cy="535492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011525" y="625491"/>
            <a:ext cx="13165092" cy="12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6"/>
              </a:lnSpc>
              <a:spcBef>
                <a:spcPct val="0"/>
              </a:spcBef>
            </a:pPr>
            <a:r>
              <a:rPr lang="en-US" sz="7426">
                <a:solidFill>
                  <a:srgbClr val="B61212"/>
                </a:solidFill>
                <a:latin typeface="Canva Sans Bold"/>
              </a:rPr>
              <a:t>Find the count of all app size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5875" y="351276"/>
            <a:ext cx="1965650" cy="19656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587174" y="226987"/>
            <a:ext cx="1473840" cy="147384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54909" y="2939937"/>
            <a:ext cx="9144000" cy="298476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3469" r="0" b="3469"/>
          <a:stretch>
            <a:fillRect/>
          </a:stretch>
        </p:blipFill>
        <p:spPr>
          <a:xfrm flipH="false" flipV="false" rot="0">
            <a:off x="10105522" y="2939937"/>
            <a:ext cx="7247179" cy="278805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15123" y="6235967"/>
            <a:ext cx="8623573" cy="356497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9690739" y="6462025"/>
            <a:ext cx="8076745" cy="333891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011525" y="614802"/>
            <a:ext cx="14117737" cy="108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5"/>
              </a:lnSpc>
              <a:spcBef>
                <a:spcPct val="0"/>
              </a:spcBef>
            </a:pPr>
            <a:r>
              <a:rPr lang="en-US" sz="6368">
                <a:solidFill>
                  <a:srgbClr val="B61212"/>
                </a:solidFill>
                <a:latin typeface="Canva Sans Bold"/>
              </a:rPr>
              <a:t>Distribution of app based on its size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5875" y="351276"/>
            <a:ext cx="1965650" cy="19656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587174" y="226987"/>
            <a:ext cx="1473840" cy="147384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5875" y="3332239"/>
            <a:ext cx="8184760" cy="545965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511127" y="346347"/>
            <a:ext cx="13265746" cy="1970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5"/>
              </a:lnSpc>
              <a:spcBef>
                <a:spcPct val="0"/>
              </a:spcBef>
            </a:pPr>
            <a:r>
              <a:rPr lang="en-US" sz="5668">
                <a:solidFill>
                  <a:srgbClr val="B61212"/>
                </a:solidFill>
                <a:latin typeface="Canva Sans Bold"/>
              </a:rPr>
              <a:t>Find out the CONTENT RATING </a:t>
            </a:r>
          </a:p>
          <a:p>
            <a:pPr algn="ctr">
              <a:lnSpc>
                <a:spcPts val="7935"/>
              </a:lnSpc>
              <a:spcBef>
                <a:spcPct val="0"/>
              </a:spcBef>
            </a:pPr>
            <a:r>
              <a:rPr lang="en-US" sz="5668">
                <a:solidFill>
                  <a:srgbClr val="B61212"/>
                </a:solidFill>
                <a:latin typeface="Canva Sans Bold"/>
              </a:rPr>
              <a:t>based all apps availabe on Playstore 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60002" y="4133564"/>
            <a:ext cx="7064091" cy="546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1"/>
              </a:lnSpc>
            </a:pPr>
            <a:r>
              <a:rPr lang="en-US" sz="3437">
                <a:solidFill>
                  <a:srgbClr val="000000"/>
                </a:solidFill>
                <a:latin typeface="Canva Sans Bold"/>
              </a:rPr>
              <a:t>From the above plot we can see that Everyone category having majority of apps count.</a:t>
            </a:r>
          </a:p>
          <a:p>
            <a:pPr algn="ctr">
              <a:lnSpc>
                <a:spcPts val="4811"/>
              </a:lnSpc>
            </a:pPr>
            <a:r>
              <a:rPr lang="en-US" sz="3437">
                <a:solidFill>
                  <a:srgbClr val="000000"/>
                </a:solidFill>
                <a:latin typeface="Canva Sans Bold"/>
              </a:rPr>
              <a:t>A majority of the apps (81.00%) in the play store are can be used by everyone. The remaining apps have various age restrictions to use it.</a:t>
            </a:r>
          </a:p>
          <a:p>
            <a:pPr algn="ctr">
              <a:lnSpc>
                <a:spcPts val="4811"/>
              </a:lnSpc>
              <a:spcBef>
                <a:spcPct val="0"/>
              </a:spcBef>
            </a:pP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652859" y="4200239"/>
            <a:ext cx="8408154" cy="492418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39040" y="344388"/>
            <a:ext cx="1965650" cy="19656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587174" y="226987"/>
            <a:ext cx="1473840" cy="147384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5875" y="3806139"/>
            <a:ext cx="9052179" cy="58922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144000" y="3806139"/>
            <a:ext cx="9225545" cy="619760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192943" y="2310038"/>
            <a:ext cx="13394231" cy="120649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204690" y="868657"/>
            <a:ext cx="13878620" cy="821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5"/>
              </a:lnSpc>
              <a:spcBef>
                <a:spcPct val="0"/>
              </a:spcBef>
            </a:pPr>
            <a:r>
              <a:rPr lang="en-US" sz="4768">
                <a:solidFill>
                  <a:srgbClr val="B61212"/>
                </a:solidFill>
                <a:latin typeface="Canva Sans Bold"/>
              </a:rPr>
              <a:t>Find out how many app are updated every year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39040" y="344388"/>
            <a:ext cx="1965650" cy="19656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587174" y="226987"/>
            <a:ext cx="1473840" cy="147384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3407577"/>
            <a:ext cx="11398871" cy="612689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825725" y="4608075"/>
            <a:ext cx="5925222" cy="279047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204816" y="698170"/>
            <a:ext cx="13933587" cy="1002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8"/>
              </a:lnSpc>
              <a:spcBef>
                <a:spcPct val="0"/>
              </a:spcBef>
            </a:pPr>
            <a:r>
              <a:rPr lang="en-US" sz="5905">
                <a:solidFill>
                  <a:srgbClr val="B61212"/>
                </a:solidFill>
                <a:latin typeface="Canva Sans Bold"/>
              </a:rPr>
              <a:t>Does last update have affect on rating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39040" y="344388"/>
            <a:ext cx="1965650" cy="19656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587174" y="226987"/>
            <a:ext cx="1473840" cy="147384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2310038"/>
            <a:ext cx="11859831" cy="800505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174046" y="4125194"/>
            <a:ext cx="5886967" cy="301247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2174046" y="3952973"/>
            <a:ext cx="5542192" cy="318469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204690" y="772917"/>
            <a:ext cx="13621941" cy="927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5"/>
              </a:lnSpc>
              <a:spcBef>
                <a:spcPct val="0"/>
              </a:spcBef>
            </a:pPr>
            <a:r>
              <a:rPr lang="en-US" sz="5468">
                <a:solidFill>
                  <a:srgbClr val="B61212"/>
                </a:solidFill>
                <a:latin typeface="Canva Sans Bold"/>
              </a:rPr>
              <a:t>Android version based on each category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769941" y="226987"/>
            <a:ext cx="4291072" cy="42910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331" b="0"/>
          <a:stretch>
            <a:fillRect/>
          </a:stretch>
        </p:blipFill>
        <p:spPr>
          <a:xfrm flipH="false" flipV="false" rot="0">
            <a:off x="0" y="226987"/>
            <a:ext cx="13362410" cy="1006001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538053" y="5143500"/>
            <a:ext cx="4925590" cy="492559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39040" y="344388"/>
            <a:ext cx="1965650" cy="19656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587174" y="226987"/>
            <a:ext cx="1473840" cy="147384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3336897"/>
            <a:ext cx="8662642" cy="654388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90517" y="570524"/>
            <a:ext cx="14106966" cy="1437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4268">
                <a:solidFill>
                  <a:srgbClr val="B61212"/>
                </a:solidFill>
                <a:latin typeface="Canva Sans Bold"/>
              </a:rPr>
              <a:t>FIND THE PERCENTAGE OF +VE, -VE AND NEUTRAL</a:t>
            </a:r>
          </a:p>
          <a:p>
            <a:pPr algn="ctr">
              <a:lnSpc>
                <a:spcPts val="5695"/>
              </a:lnSpc>
              <a:spcBef>
                <a:spcPct val="0"/>
              </a:spcBef>
            </a:pPr>
            <a:r>
              <a:rPr lang="en-US" sz="4068">
                <a:solidFill>
                  <a:srgbClr val="B61212"/>
                </a:solidFill>
                <a:latin typeface="Canva Sans Bold"/>
              </a:rPr>
              <a:t> REVIEWS IN THE SENTIMENT COLUMN 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25579" y="3864126"/>
            <a:ext cx="8762421" cy="539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3"/>
              </a:lnSpc>
              <a:spcBef>
                <a:spcPct val="0"/>
              </a:spcBef>
            </a:pPr>
            <a:r>
              <a:rPr lang="en-US" sz="5130">
                <a:solidFill>
                  <a:srgbClr val="B61212"/>
                </a:solidFill>
                <a:latin typeface="Canva Sans Bold"/>
              </a:rPr>
              <a:t>Positive reviews are 64.12%</a:t>
            </a:r>
          </a:p>
          <a:p>
            <a:pPr algn="ctr">
              <a:lnSpc>
                <a:spcPts val="7183"/>
              </a:lnSpc>
              <a:spcBef>
                <a:spcPct val="0"/>
              </a:spcBef>
            </a:pPr>
            <a:r>
              <a:rPr lang="en-US" sz="5130">
                <a:solidFill>
                  <a:srgbClr val="B61212"/>
                </a:solidFill>
                <a:latin typeface="Canva Sans Bold"/>
              </a:rPr>
              <a:t>Negative reviews are 22.10%</a:t>
            </a:r>
          </a:p>
          <a:p>
            <a:pPr algn="ctr">
              <a:lnSpc>
                <a:spcPts val="7183"/>
              </a:lnSpc>
              <a:spcBef>
                <a:spcPct val="0"/>
              </a:spcBef>
            </a:pPr>
            <a:r>
              <a:rPr lang="en-US" sz="5130">
                <a:solidFill>
                  <a:srgbClr val="B61212"/>
                </a:solidFill>
                <a:latin typeface="Canva Sans Bold"/>
              </a:rPr>
              <a:t>Neutral reviews are </a:t>
            </a:r>
          </a:p>
          <a:p>
            <a:pPr algn="ctr">
              <a:lnSpc>
                <a:spcPts val="7183"/>
              </a:lnSpc>
              <a:spcBef>
                <a:spcPct val="0"/>
              </a:spcBef>
            </a:pPr>
            <a:r>
              <a:rPr lang="en-US" sz="5130">
                <a:solidFill>
                  <a:srgbClr val="B61212"/>
                </a:solidFill>
                <a:latin typeface="Canva Sans Bold"/>
              </a:rPr>
              <a:t>13.78%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856452" y="3734767"/>
            <a:ext cx="9431548" cy="55235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8" r="0" b="16309"/>
          <a:stretch>
            <a:fillRect/>
          </a:stretch>
        </p:blipFill>
        <p:spPr>
          <a:xfrm flipH="false" flipV="false" rot="0">
            <a:off x="136999" y="2821484"/>
            <a:ext cx="18014002" cy="69318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07057" y="226987"/>
            <a:ext cx="1969629" cy="191976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587174" y="226987"/>
            <a:ext cx="1473840" cy="147384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1507" r="0" b="1507"/>
          <a:stretch>
            <a:fillRect/>
          </a:stretch>
        </p:blipFill>
        <p:spPr>
          <a:xfrm flipH="false" flipV="false" rot="0">
            <a:off x="1682107" y="2146752"/>
            <a:ext cx="15577193" cy="760658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376686" y="292647"/>
            <a:ext cx="8015863" cy="1319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35"/>
              </a:lnSpc>
              <a:spcBef>
                <a:spcPct val="0"/>
              </a:spcBef>
            </a:pPr>
            <a:r>
              <a:rPr lang="en-US" sz="7668">
                <a:solidFill>
                  <a:srgbClr val="B61212"/>
                </a:solidFill>
                <a:latin typeface="Canva Sans Bold"/>
              </a:rPr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39040" y="344388"/>
            <a:ext cx="1965650" cy="19656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587174" y="226987"/>
            <a:ext cx="1473840" cy="147384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302249" y="3049331"/>
            <a:ext cx="10779155" cy="546799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203007" y="8861081"/>
            <a:ext cx="13310586" cy="79443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21865" y="630641"/>
            <a:ext cx="14291728" cy="203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86"/>
              </a:lnSpc>
              <a:spcBef>
                <a:spcPct val="0"/>
              </a:spcBef>
            </a:pPr>
            <a:r>
              <a:rPr lang="en-US" sz="5847">
                <a:solidFill>
                  <a:srgbClr val="B61212"/>
                </a:solidFill>
                <a:latin typeface="Canva Sans Bold"/>
              </a:rPr>
              <a:t>Apps with the highest number of positive reviews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587174" y="226987"/>
            <a:ext cx="1473840" cy="147384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39040" y="344388"/>
            <a:ext cx="1965650" cy="196565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793640" y="3115604"/>
            <a:ext cx="11599003" cy="488821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357090" y="8489597"/>
            <a:ext cx="13310586" cy="153641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785538" y="658387"/>
            <a:ext cx="11607105" cy="1970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5"/>
              </a:lnSpc>
              <a:spcBef>
                <a:spcPct val="0"/>
              </a:spcBef>
            </a:pPr>
            <a:r>
              <a:rPr lang="en-US" sz="5668">
                <a:solidFill>
                  <a:srgbClr val="B61212"/>
                </a:solidFill>
                <a:latin typeface="Canva Sans Bold"/>
              </a:rPr>
              <a:t>Apps with the highest number of </a:t>
            </a:r>
          </a:p>
          <a:p>
            <a:pPr algn="ctr">
              <a:lnSpc>
                <a:spcPts val="7935"/>
              </a:lnSpc>
              <a:spcBef>
                <a:spcPct val="0"/>
              </a:spcBef>
            </a:pPr>
            <a:r>
              <a:rPr lang="en-US" sz="5668">
                <a:solidFill>
                  <a:srgbClr val="B61212"/>
                </a:solidFill>
                <a:latin typeface="Canva Sans Bold"/>
              </a:rPr>
              <a:t>negative reviews.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587174" y="226987"/>
            <a:ext cx="1473840" cy="147384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91440" y="496788"/>
            <a:ext cx="1965650" cy="196565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778702" y="2743901"/>
            <a:ext cx="10204587" cy="680666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91440" y="4230000"/>
            <a:ext cx="7111790" cy="383446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357090" y="533927"/>
            <a:ext cx="13457634" cy="2209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5"/>
              </a:lnSpc>
              <a:spcBef>
                <a:spcPct val="0"/>
              </a:spcBef>
            </a:pPr>
            <a:r>
              <a:rPr lang="en-US" sz="6368">
                <a:solidFill>
                  <a:srgbClr val="B61212"/>
                </a:solidFill>
                <a:latin typeface="Canva Sans Bold"/>
              </a:rPr>
              <a:t>sentiment polarity propotional to </a:t>
            </a:r>
          </a:p>
          <a:p>
            <a:pPr algn="ctr">
              <a:lnSpc>
                <a:spcPts val="8915"/>
              </a:lnSpc>
              <a:spcBef>
                <a:spcPct val="0"/>
              </a:spcBef>
            </a:pPr>
            <a:r>
              <a:rPr lang="en-US" sz="6368">
                <a:solidFill>
                  <a:srgbClr val="B61212"/>
                </a:solidFill>
                <a:latin typeface="Canva Sans Bold"/>
              </a:rPr>
              <a:t>sentiment subjectivity?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587174" y="226987"/>
            <a:ext cx="1473840" cy="147384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327" r="0" b="327"/>
          <a:stretch>
            <a:fillRect/>
          </a:stretch>
        </p:blipFill>
        <p:spPr>
          <a:xfrm flipH="false" flipV="false" rot="0">
            <a:off x="0" y="5640497"/>
            <a:ext cx="18061013" cy="464650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7618" r="0" b="0"/>
          <a:stretch>
            <a:fillRect/>
          </a:stretch>
        </p:blipFill>
        <p:spPr>
          <a:xfrm flipH="false" flipV="false" rot="0">
            <a:off x="2746696" y="0"/>
            <a:ext cx="10531407" cy="207037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1862" r="0" b="1862"/>
          <a:stretch>
            <a:fillRect/>
          </a:stretch>
        </p:blipFill>
        <p:spPr>
          <a:xfrm flipH="false" flipV="false" rot="0">
            <a:off x="96151" y="2070371"/>
            <a:ext cx="13181952" cy="349693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8212" t="0" r="8212" b="0"/>
          <a:stretch>
            <a:fillRect/>
          </a:stretch>
        </p:blipFill>
        <p:spPr>
          <a:xfrm flipH="false" flipV="false" rot="0">
            <a:off x="3778465" y="-1415831"/>
            <a:ext cx="14163688" cy="1247579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8212" t="0" r="8212" b="0"/>
          <a:stretch>
            <a:fillRect/>
          </a:stretch>
        </p:blipFill>
        <p:spPr>
          <a:xfrm flipH="false" flipV="false" rot="0">
            <a:off x="3930865" y="-1263431"/>
            <a:ext cx="14654131" cy="1290779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3276721"/>
            <a:ext cx="11633101" cy="628037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8212" t="0" r="8212" b="0"/>
          <a:stretch>
            <a:fillRect/>
          </a:stretch>
        </p:blipFill>
        <p:spPr>
          <a:xfrm flipH="false" flipV="false" rot="0">
            <a:off x="3778465" y="-1415831"/>
            <a:ext cx="14163688" cy="1247579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8212" t="0" r="8212" b="0"/>
          <a:stretch>
            <a:fillRect/>
          </a:stretch>
        </p:blipFill>
        <p:spPr>
          <a:xfrm flipH="false" flipV="false" rot="0">
            <a:off x="3930865" y="-1263431"/>
            <a:ext cx="14654131" cy="1290779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5208" r="0" b="5208"/>
          <a:stretch>
            <a:fillRect/>
          </a:stretch>
        </p:blipFill>
        <p:spPr>
          <a:xfrm flipH="false" flipV="false" rot="0">
            <a:off x="0" y="3036980"/>
            <a:ext cx="10860309" cy="725002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6411" y="3035898"/>
            <a:ext cx="14795177" cy="3786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1"/>
              </a:lnSpc>
            </a:pPr>
            <a:r>
              <a:rPr lang="en-US" sz="22144">
                <a:solidFill>
                  <a:srgbClr val="B61212"/>
                </a:solidFill>
                <a:latin typeface="Canva Sans Bold"/>
              </a:rPr>
              <a:t>Thank you</a:t>
            </a:r>
            <a:r>
              <a:rPr lang="en-US" sz="22144">
                <a:solidFill>
                  <a:srgbClr val="000000"/>
                </a:solidFill>
                <a:latin typeface="Canva Sans Bold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4168" y="389713"/>
            <a:ext cx="1965650" cy="19656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587174" y="226987"/>
            <a:ext cx="1473840" cy="147384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1303" r="0" b="1303"/>
          <a:stretch>
            <a:fillRect/>
          </a:stretch>
        </p:blipFill>
        <p:spPr>
          <a:xfrm flipH="false" flipV="false" rot="0">
            <a:off x="11271093" y="5537114"/>
            <a:ext cx="3275818" cy="404838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144506" y="5547256"/>
            <a:ext cx="2916507" cy="403824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0" y="3415366"/>
            <a:ext cx="18288000" cy="687163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349818" y="914400"/>
            <a:ext cx="6998097" cy="987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4"/>
              </a:lnSpc>
              <a:spcBef>
                <a:spcPct val="0"/>
              </a:spcBef>
            </a:pPr>
            <a:r>
              <a:rPr lang="en-US" sz="5753">
                <a:solidFill>
                  <a:srgbClr val="B61212"/>
                </a:solidFill>
                <a:latin typeface="Canva Sans Bold"/>
              </a:rPr>
              <a:t>Problem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23557" y="9717749"/>
            <a:ext cx="12735743" cy="54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587174" y="226987"/>
            <a:ext cx="1473840" cy="147384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7016" t="0" r="2016" b="0"/>
          <a:stretch>
            <a:fillRect/>
          </a:stretch>
        </p:blipFill>
        <p:spPr>
          <a:xfrm flipH="false" flipV="false" rot="0">
            <a:off x="11747335" y="3151509"/>
            <a:ext cx="3622174" cy="199199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72365" y="-52674"/>
            <a:ext cx="11829946" cy="140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78"/>
              </a:lnSpc>
              <a:spcBef>
                <a:spcPct val="0"/>
              </a:spcBef>
            </a:pPr>
            <a:r>
              <a:rPr lang="en-US" sz="8199">
                <a:solidFill>
                  <a:srgbClr val="B61212"/>
                </a:solidFill>
                <a:latin typeface="Canva Sans Bold"/>
              </a:rPr>
              <a:t>Dataset Preparation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3493" y="0"/>
            <a:ext cx="1969629" cy="191976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98308" y="2592304"/>
            <a:ext cx="15030431" cy="666599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15608" y="2306748"/>
            <a:ext cx="17645405" cy="68375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587174" y="226987"/>
            <a:ext cx="1473840" cy="147384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5875" y="1960801"/>
            <a:ext cx="18242125" cy="83261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9857" y="226987"/>
            <a:ext cx="1733815" cy="173381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105507" y="486323"/>
            <a:ext cx="12625685" cy="970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5"/>
              </a:lnSpc>
              <a:spcBef>
                <a:spcPct val="0"/>
              </a:spcBef>
            </a:pPr>
            <a:r>
              <a:rPr lang="en-US" sz="5668">
                <a:solidFill>
                  <a:srgbClr val="B61212"/>
                </a:solidFill>
                <a:latin typeface="Canva Sans Bold"/>
              </a:rPr>
              <a:t>Attributes in Google Play store Data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587174" y="226987"/>
            <a:ext cx="1473840" cy="147384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84168" y="389713"/>
            <a:ext cx="1965650" cy="196565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13667" t="0" r="0" b="0"/>
          <a:stretch>
            <a:fillRect/>
          </a:stretch>
        </p:blipFill>
        <p:spPr>
          <a:xfrm flipH="false" flipV="false" rot="0">
            <a:off x="12034590" y="6710215"/>
            <a:ext cx="5910662" cy="336392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936" b="0"/>
          <a:stretch>
            <a:fillRect/>
          </a:stretch>
        </p:blipFill>
        <p:spPr>
          <a:xfrm flipH="false" flipV="false" rot="0">
            <a:off x="11918828" y="2062277"/>
            <a:ext cx="6142185" cy="464793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66993" y="3286116"/>
            <a:ext cx="7777007" cy="539558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874280" y="3286116"/>
            <a:ext cx="8762433" cy="492886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349818" y="480364"/>
            <a:ext cx="11366302" cy="1220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5"/>
              </a:lnSpc>
              <a:spcBef>
                <a:spcPct val="0"/>
              </a:spcBef>
            </a:pPr>
            <a:r>
              <a:rPr lang="en-US" sz="7075">
                <a:solidFill>
                  <a:srgbClr val="B61212"/>
                </a:solidFill>
                <a:latin typeface="Canva Sans Bold"/>
              </a:rPr>
              <a:t>Attributes in User reviews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587174" y="226987"/>
            <a:ext cx="1473840" cy="147384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5875" y="718001"/>
            <a:ext cx="1965650" cy="196565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2574" r="0" b="0"/>
          <a:stretch>
            <a:fillRect/>
          </a:stretch>
        </p:blipFill>
        <p:spPr>
          <a:xfrm flipH="false" flipV="false" rot="0">
            <a:off x="2011525" y="879469"/>
            <a:ext cx="10927970" cy="164271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0" y="3150149"/>
            <a:ext cx="6394188" cy="120852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901297" y="3150149"/>
            <a:ext cx="5932893" cy="120409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1369369" y="3150149"/>
            <a:ext cx="5954725" cy="120852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939495" y="4358672"/>
            <a:ext cx="2656405" cy="265640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7475510" y="4358672"/>
            <a:ext cx="2712661" cy="271266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429395" y="4374177"/>
            <a:ext cx="2751100" cy="2697156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33227" y="3446984"/>
            <a:ext cx="2747268" cy="54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5"/>
              </a:lnSpc>
              <a:spcBef>
                <a:spcPct val="0"/>
              </a:spcBef>
            </a:pPr>
            <a:r>
              <a:rPr lang="en-US" sz="3168">
                <a:solidFill>
                  <a:srgbClr val="000000"/>
                </a:solidFill>
                <a:latin typeface="Canva Sans Bold"/>
              </a:rPr>
              <a:t>Data Cleaning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01297" y="3446984"/>
            <a:ext cx="5932893" cy="54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5"/>
              </a:lnSpc>
              <a:spcBef>
                <a:spcPct val="0"/>
              </a:spcBef>
            </a:pPr>
            <a:r>
              <a:rPr lang="en-US" sz="3168">
                <a:solidFill>
                  <a:srgbClr val="000000"/>
                </a:solidFill>
                <a:latin typeface="Canva Sans Bold"/>
              </a:rPr>
              <a:t>Data Exploration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69369" y="3446984"/>
            <a:ext cx="5954725" cy="54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5"/>
              </a:lnSpc>
              <a:spcBef>
                <a:spcPct val="0"/>
              </a:spcBef>
            </a:pPr>
            <a:r>
              <a:rPr lang="en-US" sz="3168">
                <a:solidFill>
                  <a:srgbClr val="000000"/>
                </a:solidFill>
                <a:latin typeface="Canva Sans Bold"/>
              </a:rPr>
              <a:t>Predictive Modeling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1174" y="7471384"/>
            <a:ext cx="4351373" cy="2234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5"/>
              </a:lnSpc>
              <a:spcBef>
                <a:spcPct val="0"/>
              </a:spcBef>
            </a:pPr>
            <a:r>
              <a:rPr lang="en-US" sz="3168">
                <a:solidFill>
                  <a:srgbClr val="000000"/>
                </a:solidFill>
                <a:latin typeface="Canva Sans Bold"/>
              </a:rPr>
              <a:t>Understand the  structure of the  dataset and clean  data before analysis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01297" y="7471384"/>
            <a:ext cx="5365488" cy="2234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5"/>
              </a:lnSpc>
              <a:spcBef>
                <a:spcPct val="0"/>
              </a:spcBef>
            </a:pPr>
            <a:r>
              <a:rPr lang="en-US" sz="3168">
                <a:solidFill>
                  <a:srgbClr val="000000"/>
                </a:solidFill>
                <a:latin typeface="Canva Sans Bold"/>
              </a:rPr>
              <a:t>Uncover initial  patterns,  characteristics, and  points of interest  using visual  exploration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96119" y="7577052"/>
            <a:ext cx="5163181" cy="2234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5"/>
              </a:lnSpc>
              <a:spcBef>
                <a:spcPct val="0"/>
              </a:spcBef>
            </a:pPr>
            <a:r>
              <a:rPr lang="en-US" sz="3168">
                <a:solidFill>
                  <a:srgbClr val="000000"/>
                </a:solidFill>
                <a:latin typeface="Canva Sans Bold"/>
              </a:rPr>
              <a:t>Formulate a  statistical model to  forecast an  outcome using  relevant predictors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587174" y="226987"/>
            <a:ext cx="1473840" cy="147384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1241" y="226987"/>
            <a:ext cx="1969629" cy="191976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97595" y="5827399"/>
            <a:ext cx="5902162" cy="427936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97595" y="2360179"/>
            <a:ext cx="7850986" cy="325767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159775" y="2744932"/>
            <a:ext cx="8901238" cy="715807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46702" y="508000"/>
            <a:ext cx="14026259" cy="93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B61212"/>
                </a:solidFill>
                <a:latin typeface="Canva Sans Bold"/>
              </a:rPr>
              <a:t>Percentage of Paid apps v/s Free apps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644620"/>
            <a:ext cx="7149582" cy="2798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0"/>
              </a:lnSpc>
              <a:spcBef>
                <a:spcPct val="0"/>
              </a:spcBef>
            </a:pPr>
            <a:r>
              <a:rPr lang="en-US" sz="3978">
                <a:solidFill>
                  <a:srgbClr val="000000"/>
                </a:solidFill>
                <a:latin typeface="Canva Sans"/>
              </a:rPr>
              <a:t>We Observed that</a:t>
            </a:r>
            <a:r>
              <a:rPr lang="en-US" sz="3978">
                <a:solidFill>
                  <a:srgbClr val="000000"/>
                </a:solidFill>
                <a:latin typeface="Canva Sans Bold"/>
              </a:rPr>
              <a:t> 93.00% of Apps are</a:t>
            </a:r>
            <a:r>
              <a:rPr lang="en-US" sz="3978">
                <a:solidFill>
                  <a:srgbClr val="000000"/>
                </a:solidFill>
                <a:latin typeface="Canva Sans Bold"/>
              </a:rPr>
              <a:t> free </a:t>
            </a:r>
            <a:r>
              <a:rPr lang="en-US" sz="3978">
                <a:solidFill>
                  <a:srgbClr val="000000"/>
                </a:solidFill>
                <a:latin typeface="Canva Sans"/>
              </a:rPr>
              <a:t>and only</a:t>
            </a:r>
            <a:r>
              <a:rPr lang="en-US" sz="3978">
                <a:solidFill>
                  <a:srgbClr val="000000"/>
                </a:solidFill>
                <a:latin typeface="Canva Sans Bold"/>
              </a:rPr>
              <a:t> 7.00% of Apps are paid </a:t>
            </a:r>
            <a:r>
              <a:rPr lang="en-US" sz="3978">
                <a:solidFill>
                  <a:srgbClr val="000000"/>
                </a:solidFill>
                <a:latin typeface="Canva Sans"/>
              </a:rPr>
              <a:t>in Play</a:t>
            </a:r>
            <a:r>
              <a:rPr lang="en-US" sz="3978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978">
                <a:solidFill>
                  <a:srgbClr val="000000"/>
                </a:solidFill>
                <a:latin typeface="Canva Sans"/>
              </a:rPr>
              <a:t>store.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DAFf4MWJLHs</dc:identifier>
  <dcterms:modified xsi:type="dcterms:W3CDTF">2011-08-01T06:04:30Z</dcterms:modified>
  <cp:revision>1</cp:revision>
  <dc:title>Capstone Project - I</dc:title>
</cp:coreProperties>
</file>